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Monument Ultra-Bold" charset="1" panose="00000300000000000000"/>
      <p:regular r:id="rId14"/>
    </p:embeddedFont>
    <p:embeddedFont>
      <p:font typeface="Telegraf Bold" charset="1" panose="00000800000000000000"/>
      <p:regular r:id="rId15"/>
    </p:embeddedFont>
    <p:embeddedFont>
      <p:font typeface="Canva Sans" charset="1" panose="020B0503030501040103"/>
      <p:regular r:id="rId16"/>
    </p:embeddedFont>
    <p:embeddedFont>
      <p:font typeface="Canva Sans Bold" charset="1" panose="020B0803030501040103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18" Type="http://schemas.openxmlformats.org/officeDocument/2006/relationships/customXml" Target="../customXml/item1.xml"/><Relationship Id="rId3" Type="http://schemas.openxmlformats.org/officeDocument/2006/relationships/viewProps" Target="viewProps.xml"/><Relationship Id="rId12" Type="http://schemas.openxmlformats.org/officeDocument/2006/relationships/slide" Target="slides/slide7.xml"/><Relationship Id="rId17" Type="http://schemas.openxmlformats.org/officeDocument/2006/relationships/font" Target="fonts/font17.fntdata"/><Relationship Id="rId7" Type="http://schemas.openxmlformats.org/officeDocument/2006/relationships/slide" Target="slides/slide2.xml"/><Relationship Id="rId16" Type="http://schemas.openxmlformats.org/officeDocument/2006/relationships/font" Target="fonts/font16.fntdata"/><Relationship Id="rId2" Type="http://schemas.openxmlformats.org/officeDocument/2006/relationships/presProps" Target="presProp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15" Type="http://schemas.openxmlformats.org/officeDocument/2006/relationships/font" Target="fonts/font15.fntdata"/><Relationship Id="rId5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14" Type="http://schemas.openxmlformats.org/officeDocument/2006/relationships/font" Target="fonts/font14.fntdata"/><Relationship Id="rId4" Type="http://schemas.openxmlformats.org/officeDocument/2006/relationships/theme" Target="theme/theme1.xml"/><Relationship Id="rId9" Type="http://schemas.openxmlformats.org/officeDocument/2006/relationships/slide" Target="slides/slide4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1.png" Type="http://schemas.openxmlformats.org/officeDocument/2006/relationships/image"/><Relationship Id="rId5" Target="../media/image1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Relationship Id="rId3" Target="../media/image16.svg" Type="http://schemas.openxmlformats.org/officeDocument/2006/relationships/image"/><Relationship Id="rId4" Target="../media/image12.png" Type="http://schemas.openxmlformats.org/officeDocument/2006/relationships/image"/><Relationship Id="rId5" Target="../media/image1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12.png" Type="http://schemas.openxmlformats.org/officeDocument/2006/relationships/image"/><Relationship Id="rId5" Target="../media/image1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2.png" Type="http://schemas.openxmlformats.org/officeDocument/2006/relationships/image"/><Relationship Id="rId5" Target="../media/image1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2.png" Type="http://schemas.openxmlformats.org/officeDocument/2006/relationships/image"/><Relationship Id="rId5" Target="../media/image1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708803" y="3003034"/>
            <a:ext cx="5063428" cy="2918376"/>
          </a:xfrm>
          <a:custGeom>
            <a:avLst/>
            <a:gdLst/>
            <a:ahLst/>
            <a:cxnLst/>
            <a:rect r="r" b="b" t="t" l="l"/>
            <a:pathLst>
              <a:path h="2918376" w="5063428">
                <a:moveTo>
                  <a:pt x="0" y="0"/>
                </a:moveTo>
                <a:lnTo>
                  <a:pt x="5063428" y="0"/>
                </a:lnTo>
                <a:lnTo>
                  <a:pt x="5063428" y="2918376"/>
                </a:lnTo>
                <a:lnTo>
                  <a:pt x="0" y="2918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true" rot="0">
            <a:off x="13858430" y="4379184"/>
            <a:ext cx="5063428" cy="2918376"/>
          </a:xfrm>
          <a:custGeom>
            <a:avLst/>
            <a:gdLst/>
            <a:ahLst/>
            <a:cxnLst/>
            <a:rect r="r" b="b" t="t" l="l"/>
            <a:pathLst>
              <a:path h="2918376" w="5063428">
                <a:moveTo>
                  <a:pt x="0" y="2918375"/>
                </a:moveTo>
                <a:lnTo>
                  <a:pt x="5063428" y="2918375"/>
                </a:lnTo>
                <a:lnTo>
                  <a:pt x="5063428" y="0"/>
                </a:lnTo>
                <a:lnTo>
                  <a:pt x="0" y="0"/>
                </a:lnTo>
                <a:lnTo>
                  <a:pt x="0" y="2918375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-130948">
            <a:off x="2668157" y="4299080"/>
            <a:ext cx="12742579" cy="1918074"/>
            <a:chOff x="0" y="0"/>
            <a:chExt cx="3941348" cy="59327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941348" cy="593271"/>
            </a:xfrm>
            <a:custGeom>
              <a:avLst/>
              <a:gdLst/>
              <a:ahLst/>
              <a:cxnLst/>
              <a:rect r="r" b="b" t="t" l="l"/>
              <a:pathLst>
                <a:path h="593271" w="3941348">
                  <a:moveTo>
                    <a:pt x="0" y="0"/>
                  </a:moveTo>
                  <a:lnTo>
                    <a:pt x="3941348" y="0"/>
                  </a:lnTo>
                  <a:lnTo>
                    <a:pt x="3941348" y="593271"/>
                  </a:lnTo>
                  <a:lnTo>
                    <a:pt x="0" y="593271"/>
                  </a:lnTo>
                  <a:close/>
                </a:path>
              </a:pathLst>
            </a:custGeom>
            <a:solidFill>
              <a:srgbClr val="C1F52F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76200"/>
              <a:ext cx="3941348" cy="6694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123"/>
                </a:lnSpc>
              </a:pPr>
            </a:p>
          </p:txBody>
        </p:sp>
      </p:grpSp>
      <p:sp>
        <p:nvSpPr>
          <p:cNvPr name="Freeform 7" id="7"/>
          <p:cNvSpPr/>
          <p:nvPr/>
        </p:nvSpPr>
        <p:spPr>
          <a:xfrm flipH="false" flipV="false" rot="0">
            <a:off x="4936930" y="6122754"/>
            <a:ext cx="194631" cy="627843"/>
          </a:xfrm>
          <a:custGeom>
            <a:avLst/>
            <a:gdLst/>
            <a:ahLst/>
            <a:cxnLst/>
            <a:rect r="r" b="b" t="t" l="l"/>
            <a:pathLst>
              <a:path h="627843" w="194631">
                <a:moveTo>
                  <a:pt x="0" y="0"/>
                </a:moveTo>
                <a:lnTo>
                  <a:pt x="194631" y="0"/>
                </a:lnTo>
                <a:lnTo>
                  <a:pt x="194631" y="627843"/>
                </a:lnTo>
                <a:lnTo>
                  <a:pt x="0" y="62784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822911" y="2604167"/>
            <a:ext cx="14642178" cy="20019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72"/>
              </a:lnSpc>
              <a:spcBef>
                <a:spcPct val="0"/>
              </a:spcBef>
            </a:pPr>
            <a:r>
              <a:rPr lang="en-US" b="true" sz="11529" spc="-172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PRIMATHON </a:t>
            </a:r>
            <a:r>
              <a:rPr lang="en-US" b="true" sz="11529" spc="-172">
                <a:solidFill>
                  <a:srgbClr val="265DEF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2.0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4740364" y="5695244"/>
            <a:ext cx="949677" cy="754993"/>
          </a:xfrm>
          <a:custGeom>
            <a:avLst/>
            <a:gdLst/>
            <a:ahLst/>
            <a:cxnLst/>
            <a:rect r="r" b="b" t="t" l="l"/>
            <a:pathLst>
              <a:path h="754993" w="949677">
                <a:moveTo>
                  <a:pt x="0" y="0"/>
                </a:moveTo>
                <a:lnTo>
                  <a:pt x="949676" y="0"/>
                </a:lnTo>
                <a:lnTo>
                  <a:pt x="949676" y="754993"/>
                </a:lnTo>
                <a:lnTo>
                  <a:pt x="0" y="75499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7951731">
            <a:off x="2237819" y="2564410"/>
            <a:ext cx="540718" cy="843225"/>
          </a:xfrm>
          <a:custGeom>
            <a:avLst/>
            <a:gdLst/>
            <a:ahLst/>
            <a:cxnLst/>
            <a:rect r="r" b="b" t="t" l="l"/>
            <a:pathLst>
              <a:path h="843225" w="540718">
                <a:moveTo>
                  <a:pt x="0" y="0"/>
                </a:moveTo>
                <a:lnTo>
                  <a:pt x="540718" y="0"/>
                </a:lnTo>
                <a:lnTo>
                  <a:pt x="540718" y="843225"/>
                </a:lnTo>
                <a:lnTo>
                  <a:pt x="0" y="8432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5905658" y="2501791"/>
            <a:ext cx="2087934" cy="2087934"/>
          </a:xfrm>
          <a:custGeom>
            <a:avLst/>
            <a:gdLst/>
            <a:ahLst/>
            <a:cxnLst/>
            <a:rect r="r" b="b" t="t" l="l"/>
            <a:pathLst>
              <a:path h="2087934" w="2087934">
                <a:moveTo>
                  <a:pt x="0" y="0"/>
                </a:moveTo>
                <a:lnTo>
                  <a:pt x="2087934" y="0"/>
                </a:lnTo>
                <a:lnTo>
                  <a:pt x="2087934" y="2087934"/>
                </a:lnTo>
                <a:lnTo>
                  <a:pt x="0" y="208793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15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-22078" r="0" b="-22078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-130948">
            <a:off x="3016333" y="4598340"/>
            <a:ext cx="12170015" cy="11943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671"/>
              </a:lnSpc>
            </a:pPr>
            <a:r>
              <a:rPr lang="en-US" b="true" sz="7271" spc="-7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IDEA PRESENTATION</a:t>
            </a:r>
          </a:p>
        </p:txBody>
      </p:sp>
      <p:sp>
        <p:nvSpPr>
          <p:cNvPr name="TextBox 15" id="15"/>
          <p:cNvSpPr txBox="true"/>
          <p:nvPr/>
        </p:nvSpPr>
        <p:spPr>
          <a:xfrm rot="79525">
            <a:off x="4987838" y="6628061"/>
            <a:ext cx="8239282" cy="381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99"/>
              </a:lnSpc>
            </a:pPr>
            <a:r>
              <a:rPr lang="en-US" b="true" sz="2499" spc="-82">
                <a:solidFill>
                  <a:srgbClr val="FFFBF7"/>
                </a:solidFill>
                <a:latin typeface="Telegraf Bold"/>
                <a:ea typeface="Telegraf Bold"/>
                <a:cs typeface="Telegraf Bold"/>
                <a:sym typeface="Telegraf Bold"/>
              </a:rPr>
              <a:t>YOUR GATEWAY TO PERSONALIZED LEARNING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5004204" y="6779172"/>
            <a:ext cx="8197900" cy="7034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55"/>
              </a:lnSpc>
            </a:pPr>
            <a:r>
              <a:rPr lang="en-US" b="true" sz="2599" spc="-38">
                <a:solidFill>
                  <a:srgbClr val="000000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TE</a:t>
            </a:r>
            <a:r>
              <a:rPr lang="en-US" b="true" sz="2599" spc="-38">
                <a:solidFill>
                  <a:srgbClr val="000000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AM NAME (REGISTERED ON PORTAL)</a:t>
            </a:r>
          </a:p>
          <a:p>
            <a:pPr algn="ctr">
              <a:lnSpc>
                <a:spcPts val="2755"/>
              </a:lnSpc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912239" y="8372937"/>
            <a:ext cx="5693427" cy="3515691"/>
          </a:xfrm>
          <a:custGeom>
            <a:avLst/>
            <a:gdLst/>
            <a:ahLst/>
            <a:cxnLst/>
            <a:rect r="r" b="b" t="t" l="l"/>
            <a:pathLst>
              <a:path h="3515691" w="5693427">
                <a:moveTo>
                  <a:pt x="0" y="0"/>
                </a:moveTo>
                <a:lnTo>
                  <a:pt x="5693427" y="0"/>
                </a:lnTo>
                <a:lnTo>
                  <a:pt x="5693427" y="3515691"/>
                </a:lnTo>
                <a:lnTo>
                  <a:pt x="0" y="35156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321929" y="1790051"/>
            <a:ext cx="14333311" cy="1727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20"/>
              </a:lnSpc>
            </a:pPr>
            <a:r>
              <a:rPr lang="en-US" b="true" sz="6000" spc="-8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IMPORTANT INSTRUCTIONS</a:t>
            </a:r>
          </a:p>
          <a:p>
            <a:pPr algn="l">
              <a:lnSpc>
                <a:spcPts val="6720"/>
              </a:lnSpc>
            </a:pPr>
          </a:p>
        </p:txBody>
      </p:sp>
      <p:sp>
        <p:nvSpPr>
          <p:cNvPr name="TextBox 4" id="4"/>
          <p:cNvSpPr txBox="true"/>
          <p:nvPr/>
        </p:nvSpPr>
        <p:spPr>
          <a:xfrm rot="0">
            <a:off x="1028700" y="4331866"/>
            <a:ext cx="16230600" cy="54617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613156" indent="-306578" lvl="1">
              <a:lnSpc>
                <a:spcPts val="3976"/>
              </a:lnSpc>
              <a:buAutoNum type="arabicPeriod" startAt="1"/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Kindly keep the maximum slides limit up to twelve (7). ( Including the title slide) </a:t>
            </a:r>
          </a:p>
          <a:p>
            <a:pPr algn="just" marL="613156" indent="-306578" lvl="1">
              <a:lnSpc>
                <a:spcPts val="3976"/>
              </a:lnSpc>
              <a:buAutoNum type="arabicPeriod" startAt="1"/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Try to avoid paragraphs and post your idea in points /diagrams / Infographics /pictures </a:t>
            </a:r>
          </a:p>
          <a:p>
            <a:pPr algn="just" marL="613156" indent="-306578" lvl="1">
              <a:lnSpc>
                <a:spcPts val="3976"/>
              </a:lnSpc>
              <a:buAutoNum type="arabicPeriod" startAt="1"/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Keep your explanation precise and easy to understand</a:t>
            </a:r>
          </a:p>
          <a:p>
            <a:pPr algn="just" marL="613156" indent="-306578" lvl="1">
              <a:lnSpc>
                <a:spcPts val="3976"/>
              </a:lnSpc>
              <a:buAutoNum type="arabicPeriod" startAt="1"/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Idea should be unique and novel. </a:t>
            </a:r>
          </a:p>
          <a:p>
            <a:pPr algn="just" marL="613156" indent="-306578" lvl="1">
              <a:lnSpc>
                <a:spcPts val="3976"/>
              </a:lnSpc>
              <a:buAutoNum type="arabicPeriod" startAt="1"/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You can only use provided template for making the PPT without changing the idea details pointers (mentioned in previous slides).</a:t>
            </a:r>
          </a:p>
          <a:p>
            <a:pPr algn="just" marL="613156" indent="-306578" lvl="1">
              <a:lnSpc>
                <a:spcPts val="3976"/>
              </a:lnSpc>
              <a:buAutoNum type="arabicPeriod" startAt="1"/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You need to save the file in PDF and upload the same on portal. No PPT, Word Doc or any other format will be supported.</a:t>
            </a:r>
          </a:p>
          <a:p>
            <a:pPr algn="just">
              <a:lnSpc>
                <a:spcPts val="3976"/>
              </a:lnSpc>
            </a:pPr>
          </a:p>
          <a:p>
            <a:pPr algn="just">
              <a:lnSpc>
                <a:spcPts val="3976"/>
              </a:lnSpc>
            </a:pPr>
            <a:r>
              <a:rPr lang="en-US" sz="2840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Note - You can delete this slide (Important INSTRUCTIONS) when you upload in portal.</a:t>
            </a:r>
          </a:p>
          <a:p>
            <a:pPr algn="just">
              <a:lnSpc>
                <a:spcPts val="3976"/>
              </a:lnSpc>
            </a:pP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22078" r="0" b="-22078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124759">
            <a:off x="7018730" y="2403415"/>
            <a:ext cx="4552832" cy="805356"/>
            <a:chOff x="0" y="0"/>
            <a:chExt cx="1199100" cy="2121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199100" cy="212110"/>
            </a:xfrm>
            <a:custGeom>
              <a:avLst/>
              <a:gdLst/>
              <a:ahLst/>
              <a:cxnLst/>
              <a:rect r="r" b="b" t="t" l="l"/>
              <a:pathLst>
                <a:path h="212110" w="1199100">
                  <a:moveTo>
                    <a:pt x="0" y="0"/>
                  </a:moveTo>
                  <a:lnTo>
                    <a:pt x="1199100" y="0"/>
                  </a:lnTo>
                  <a:lnTo>
                    <a:pt x="1199100" y="212110"/>
                  </a:lnTo>
                  <a:lnTo>
                    <a:pt x="0" y="212110"/>
                  </a:lnTo>
                  <a:close/>
                </a:path>
              </a:pathLst>
            </a:custGeom>
            <a:solidFill>
              <a:srgbClr val="C1F52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1199100" cy="28831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12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-124759">
            <a:off x="7309962" y="2568923"/>
            <a:ext cx="3970023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40"/>
              </a:lnSpc>
            </a:pPr>
            <a:r>
              <a:rPr lang="en-US" b="true" sz="3000">
                <a:solidFill>
                  <a:srgbClr val="44242D"/>
                </a:solidFill>
                <a:latin typeface="Telegraf Bold"/>
                <a:ea typeface="Telegraf Bold"/>
                <a:cs typeface="Telegraf Bold"/>
                <a:sym typeface="Telegraf Bold"/>
              </a:rPr>
              <a:t>MEET THE TEAM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672301" y="1171575"/>
            <a:ext cx="6943399" cy="1680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720"/>
              </a:lnSpc>
            </a:pPr>
            <a:r>
              <a:rPr lang="en-US" b="true" sz="12000" spc="-17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TEAM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2078" r="0" b="-22078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19627" y="-587460"/>
            <a:ext cx="5244578" cy="3690276"/>
          </a:xfrm>
          <a:custGeom>
            <a:avLst/>
            <a:gdLst/>
            <a:ahLst/>
            <a:cxnLst/>
            <a:rect r="r" b="b" t="t" l="l"/>
            <a:pathLst>
              <a:path h="3690276" w="5244578">
                <a:moveTo>
                  <a:pt x="0" y="0"/>
                </a:moveTo>
                <a:lnTo>
                  <a:pt x="5244578" y="0"/>
                </a:lnTo>
                <a:lnTo>
                  <a:pt x="5244578" y="3690276"/>
                </a:lnTo>
                <a:lnTo>
                  <a:pt x="0" y="36902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028700" y="1765342"/>
            <a:ext cx="11171070" cy="847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300"/>
              </a:lnSpc>
            </a:pPr>
            <a:r>
              <a:rPr lang="en-US" b="true" sz="6000" spc="-8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PROBLEM STATEMENT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22078" r="0" b="-22078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141043" y="-1134589"/>
            <a:ext cx="4812380" cy="5045746"/>
          </a:xfrm>
          <a:custGeom>
            <a:avLst/>
            <a:gdLst/>
            <a:ahLst/>
            <a:cxnLst/>
            <a:rect r="r" b="b" t="t" l="l"/>
            <a:pathLst>
              <a:path h="5045746" w="4812380">
                <a:moveTo>
                  <a:pt x="0" y="0"/>
                </a:moveTo>
                <a:lnTo>
                  <a:pt x="4812380" y="0"/>
                </a:lnTo>
                <a:lnTo>
                  <a:pt x="4812380" y="5045745"/>
                </a:lnTo>
                <a:lnTo>
                  <a:pt x="0" y="50457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363683" y="1890961"/>
            <a:ext cx="8115300" cy="8401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360"/>
              </a:lnSpc>
            </a:pPr>
            <a:r>
              <a:rPr lang="en-US" b="true" sz="6000" spc="-8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YOUR SOLUTION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028700" y="3417224"/>
            <a:ext cx="16230600" cy="4180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b="true" sz="3399">
                <a:solidFill>
                  <a:srgbClr val="44242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Propose</a:t>
            </a:r>
            <a:r>
              <a:rPr lang="en-US" b="true" sz="3399">
                <a:solidFill>
                  <a:srgbClr val="44242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d Solution (Describe your Idea/Solution/Prototype)</a:t>
            </a:r>
          </a:p>
          <a:p>
            <a:pPr algn="ctr">
              <a:lnSpc>
                <a:spcPts val="4759"/>
              </a:lnSpc>
            </a:pPr>
          </a:p>
          <a:p>
            <a:pPr algn="ctr">
              <a:lnSpc>
                <a:spcPts val="4759"/>
              </a:lnSpc>
            </a:pP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Detailed explanation of the proposed solution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 How it addresses the problem</a:t>
            </a:r>
          </a:p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Innovation and uniqueness of the solution </a:t>
            </a:r>
          </a:p>
          <a:p>
            <a:pPr algn="ctr">
              <a:lnSpc>
                <a:spcPts val="4759"/>
              </a:lnSpc>
            </a:pP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22078" r="0" b="-22078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912239" y="8372937"/>
            <a:ext cx="5693427" cy="3515691"/>
          </a:xfrm>
          <a:custGeom>
            <a:avLst/>
            <a:gdLst/>
            <a:ahLst/>
            <a:cxnLst/>
            <a:rect r="r" b="b" t="t" l="l"/>
            <a:pathLst>
              <a:path h="3515691" w="5693427">
                <a:moveTo>
                  <a:pt x="0" y="0"/>
                </a:moveTo>
                <a:lnTo>
                  <a:pt x="5693427" y="0"/>
                </a:lnTo>
                <a:lnTo>
                  <a:pt x="5693427" y="3515691"/>
                </a:lnTo>
                <a:lnTo>
                  <a:pt x="0" y="35156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196192" y="1790051"/>
            <a:ext cx="12362650" cy="1727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20"/>
              </a:lnSpc>
            </a:pPr>
            <a:r>
              <a:rPr lang="en-US" b="true" sz="6000" spc="-8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TECHNICAL APPROACH</a:t>
            </a:r>
          </a:p>
          <a:p>
            <a:pPr algn="l">
              <a:lnSpc>
                <a:spcPts val="6720"/>
              </a:lnSpc>
            </a:pPr>
          </a:p>
        </p:txBody>
      </p:sp>
      <p:sp>
        <p:nvSpPr>
          <p:cNvPr name="TextBox 4" id="4"/>
          <p:cNvSpPr txBox="true"/>
          <p:nvPr/>
        </p:nvSpPr>
        <p:spPr>
          <a:xfrm rot="0">
            <a:off x="1028700" y="3040368"/>
            <a:ext cx="16230600" cy="2980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Technologies to be use</a:t>
            </a: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d (e.g. programming languages, frameworks, hardware)</a:t>
            </a:r>
          </a:p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Methodology and process for implementation (Flow Charts/Images/ working prototype)</a:t>
            </a:r>
          </a:p>
          <a:p>
            <a:pPr algn="ctr">
              <a:lnSpc>
                <a:spcPts val="4759"/>
              </a:lnSpc>
            </a:pP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22078" r="0" b="-22078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1723469"/>
            <a:ext cx="16230600" cy="1640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360"/>
              </a:lnSpc>
            </a:pPr>
            <a:r>
              <a:rPr lang="en-US" b="true" sz="6000" spc="-8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HIGH LEVEL ARCHITECTURE DIAGRAM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2078" r="0" b="-22078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353696" y="-1253926"/>
            <a:ext cx="5693427" cy="3515691"/>
          </a:xfrm>
          <a:custGeom>
            <a:avLst/>
            <a:gdLst/>
            <a:ahLst/>
            <a:cxnLst/>
            <a:rect r="r" b="b" t="t" l="l"/>
            <a:pathLst>
              <a:path h="3515691" w="5693427">
                <a:moveTo>
                  <a:pt x="0" y="0"/>
                </a:moveTo>
                <a:lnTo>
                  <a:pt x="5693427" y="0"/>
                </a:lnTo>
                <a:lnTo>
                  <a:pt x="5693427" y="3515691"/>
                </a:lnTo>
                <a:lnTo>
                  <a:pt x="0" y="35156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028700" y="1843694"/>
            <a:ext cx="13678005" cy="1640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60"/>
              </a:lnSpc>
            </a:pPr>
            <a:r>
              <a:rPr lang="en-US" b="true" sz="6000" spc="-89">
                <a:solidFill>
                  <a:srgbClr val="44242D"/>
                </a:solidFill>
                <a:latin typeface="Monument Ultra-Bold"/>
                <a:ea typeface="Monument Ultra-Bold"/>
                <a:cs typeface="Monument Ultra-Bold"/>
                <a:sym typeface="Monument Ultra-Bold"/>
              </a:rPr>
              <a:t>FEASIBILITY AND VIABILITY</a:t>
            </a:r>
          </a:p>
          <a:p>
            <a:pPr algn="ctr">
              <a:lnSpc>
                <a:spcPts val="6360"/>
              </a:lnSpc>
            </a:pPr>
          </a:p>
        </p:txBody>
      </p:sp>
      <p:sp>
        <p:nvSpPr>
          <p:cNvPr name="TextBox 4" id="4"/>
          <p:cNvSpPr txBox="true"/>
          <p:nvPr/>
        </p:nvSpPr>
        <p:spPr>
          <a:xfrm rot="0">
            <a:off x="3471439" y="3417224"/>
            <a:ext cx="9712077" cy="23806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Analysis of the feasibility of the idea</a:t>
            </a:r>
          </a:p>
          <a:p>
            <a:pPr algn="just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Potential challenges and risks</a:t>
            </a:r>
          </a:p>
          <a:p>
            <a:pPr algn="just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44242D"/>
                </a:solidFill>
                <a:latin typeface="Canva Sans"/>
                <a:ea typeface="Canva Sans"/>
                <a:cs typeface="Canva Sans"/>
                <a:sym typeface="Canva Sans"/>
              </a:rPr>
              <a:t>Strategies for overcoming these challenges</a:t>
            </a:r>
          </a:p>
          <a:p>
            <a:pPr algn="just">
              <a:lnSpc>
                <a:spcPts val="4759"/>
              </a:lnSpc>
            </a:pP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618329" y="462370"/>
            <a:ext cx="3113644" cy="821956"/>
          </a:xfrm>
          <a:custGeom>
            <a:avLst/>
            <a:gdLst/>
            <a:ahLst/>
            <a:cxnLst/>
            <a:rect r="r" b="b" t="t" l="l"/>
            <a:pathLst>
              <a:path h="821956" w="3113644">
                <a:moveTo>
                  <a:pt x="0" y="0"/>
                </a:moveTo>
                <a:lnTo>
                  <a:pt x="3113644" y="0"/>
                </a:lnTo>
                <a:lnTo>
                  <a:pt x="3113644" y="821956"/>
                </a:lnTo>
                <a:lnTo>
                  <a:pt x="0" y="82195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22078" r="0" b="-22078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424894" y="-1488490"/>
            <a:ext cx="7866145" cy="5545632"/>
          </a:xfrm>
          <a:custGeom>
            <a:avLst/>
            <a:gdLst/>
            <a:ahLst/>
            <a:cxnLst/>
            <a:rect r="r" b="b" t="t" l="l"/>
            <a:pathLst>
              <a:path h="5545632" w="7866145">
                <a:moveTo>
                  <a:pt x="0" y="0"/>
                </a:moveTo>
                <a:lnTo>
                  <a:pt x="7866144" y="0"/>
                </a:lnTo>
                <a:lnTo>
                  <a:pt x="7866144" y="5545632"/>
                </a:lnTo>
                <a:lnTo>
                  <a:pt x="0" y="554563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8EEA3150ED074AA4C2440EF6F4E2AE" ma:contentTypeVersion="16" ma:contentTypeDescription="Create a new document." ma:contentTypeScope="" ma:versionID="766ce434a70f67f66df5816158a48120">
  <xsd:schema xmlns:xsd="http://www.w3.org/2001/XMLSchema" xmlns:xs="http://www.w3.org/2001/XMLSchema" xmlns:p="http://schemas.microsoft.com/office/2006/metadata/properties" xmlns:ns2="e6913fd5-71c1-465c-9d85-a2bd904d49f1" xmlns:ns3="caab7bef-e676-4fbd-b0e7-d207def1dacc" targetNamespace="http://schemas.microsoft.com/office/2006/metadata/properties" ma:root="true" ma:fieldsID="29d5e89c8d86d0da466bc3a37205d1e7" ns2:_="" ns3:_="">
    <xsd:import namespace="e6913fd5-71c1-465c-9d85-a2bd904d49f1"/>
    <xsd:import namespace="caab7bef-e676-4fbd-b0e7-d207def1da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DocumentTyp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13fd5-71c1-465c-9d85-a2bd904d49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DocumentType" ma:index="15" nillable="true" ma:displayName="Document Type" ma:description="Type of document" ma:format="Dropdown" ma:indexed="true" ma:internalName="DocumentType">
      <xsd:simpleType>
        <xsd:restriction base="dms:Text">
          <xsd:maxLength value="50"/>
        </xsd:restriction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d065e9f-76fb-443b-90aa-becbbf8d7d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b7bef-e676-4fbd-b0e7-d207def1dac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a4a5c30-fda8-4844-be31-463b5c0fa34e}" ma:internalName="TaxCatchAll" ma:showField="CatchAllData" ma:web="caab7bef-e676-4fbd-b0e7-d207def1d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e6913fd5-71c1-465c-9d85-a2bd904d49f1" xsi:nil="true"/>
    <lcf76f155ced4ddcb4097134ff3c332f xmlns="e6913fd5-71c1-465c-9d85-a2bd904d49f1">
      <Terms xmlns="http://schemas.microsoft.com/office/infopath/2007/PartnerControls"/>
    </lcf76f155ced4ddcb4097134ff3c332f>
    <TaxCatchAll xmlns="caab7bef-e676-4fbd-b0e7-d207def1dacc" xsi:nil="true"/>
  </documentManagement>
</p:properties>
</file>

<file path=customXml/itemProps1.xml><?xml version="1.0" encoding="utf-8"?>
<ds:datastoreItem xmlns:ds="http://schemas.openxmlformats.org/officeDocument/2006/customXml" ds:itemID="{70875FE8-9BF5-48D8-9A00-B30917245525}"/>
</file>

<file path=customXml/itemProps2.xml><?xml version="1.0" encoding="utf-8"?>
<ds:datastoreItem xmlns:ds="http://schemas.openxmlformats.org/officeDocument/2006/customXml" ds:itemID="{74381E47-06D2-4651-B43C-E4F61A92E332}"/>
</file>

<file path=customXml/itemProps3.xml><?xml version="1.0" encoding="utf-8"?>
<ds:datastoreItem xmlns:ds="http://schemas.openxmlformats.org/officeDocument/2006/customXml" ds:itemID="{08006997-CFB7-41F3-AE48-4E9913BF620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PPT for idea Presentation</dc:title>
  <cp:revision>1</cp:revision>
  <dcterms:created xsi:type="dcterms:W3CDTF">2006-08-16T00:00:00Z</dcterms:created>
  <dcterms:modified xsi:type="dcterms:W3CDTF">2011-08-01T06:04:30Z</dcterms:modified>
  <dc:identifier>DAGRS-0Ts0M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0x010100B68EEA3150ED074AA4C2440EF6F4E2AE</vt:lpwstr>
  </property>
</Properties>
</file>